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859" r:id="rId2"/>
    <p:sldId id="1164" r:id="rId3"/>
    <p:sldId id="1184" r:id="rId4"/>
    <p:sldId id="1191" r:id="rId5"/>
    <p:sldId id="1167" r:id="rId6"/>
    <p:sldId id="1179" r:id="rId7"/>
    <p:sldId id="1192" r:id="rId8"/>
    <p:sldId id="1180" r:id="rId9"/>
    <p:sldId id="1193" r:id="rId10"/>
    <p:sldId id="1195" r:id="rId11"/>
    <p:sldId id="1171" r:id="rId12"/>
    <p:sldId id="1196" r:id="rId13"/>
    <p:sldId id="1197" r:id="rId14"/>
    <p:sldId id="1176" r:id="rId15"/>
    <p:sldId id="1177" r:id="rId16"/>
    <p:sldId id="1178" r:id="rId17"/>
    <p:sldId id="1172" r:id="rId18"/>
    <p:sldId id="1188" r:id="rId19"/>
    <p:sldId id="1189" r:id="rId20"/>
    <p:sldId id="1190" r:id="rId21"/>
    <p:sldId id="1199" r:id="rId22"/>
    <p:sldId id="1200" r:id="rId23"/>
    <p:sldId id="1201" r:id="rId24"/>
    <p:sldId id="1173" r:id="rId25"/>
    <p:sldId id="1174" r:id="rId2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2025/9/29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高中地理 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2025/9/29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8.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第五章   环境与发展</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走向人地协调</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可持续发展</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）提倡可持续消费</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109.jpg" descr="id:2147493111;FounderCES"/>
          <p:cNvPicPr/>
          <p:nvPr/>
        </p:nvPicPr>
        <p:blipFill>
          <a:blip r:embed="rId2"/>
          <a:stretch>
            <a:fillRect/>
          </a:stretch>
        </p:blipFill>
        <p:spPr>
          <a:xfrm>
            <a:off x="3115446" y="1484784"/>
            <a:ext cx="5976664" cy="3281194"/>
          </a:xfrm>
          <a:prstGeom prst="rect">
            <a:avLst/>
          </a:prstGeom>
        </p:spPr>
      </p:pic>
    </p:spTree>
    <p:extLst>
      <p:ext uri="{BB962C8B-B14F-4D97-AF65-F5344CB8AC3E}">
        <p14:creationId xmlns:p14="http://schemas.microsoft.com/office/powerpoint/2010/main" val="28785097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疑难破.eps" descr="id:2147488045;FounderCES"/>
          <p:cNvPicPr/>
          <p:nvPr/>
        </p:nvPicPr>
        <p:blipFill>
          <a:blip r:embed="rId2"/>
          <a:stretch>
            <a:fillRect/>
          </a:stretch>
        </p:blipFill>
        <p:spPr>
          <a:xfrm>
            <a:off x="2970689" y="764704"/>
            <a:ext cx="6249035" cy="539750"/>
          </a:xfrm>
          <a:prstGeom prst="rect">
            <a:avLst/>
          </a:prstGeom>
        </p:spPr>
      </p:pic>
      <p:pic>
        <p:nvPicPr>
          <p:cNvPr id="6" name="25疑难点1.eps" descr="id:2147490399;FounderCES"/>
          <p:cNvPicPr/>
          <p:nvPr/>
        </p:nvPicPr>
        <p:blipFill>
          <a:blip r:embed="rId3"/>
          <a:stretch>
            <a:fillRect/>
          </a:stretch>
        </p:blipFill>
        <p:spPr>
          <a:xfrm>
            <a:off x="397581" y="1538362"/>
            <a:ext cx="1413872" cy="424025"/>
          </a:xfrm>
          <a:prstGeom prst="rect">
            <a:avLst/>
          </a:prstGeom>
        </p:spPr>
      </p:pic>
      <p:sp>
        <p:nvSpPr>
          <p:cNvPr id="7" name="内容占位符 1"/>
          <p:cNvSpPr txBox="1">
            <a:spLocks/>
          </p:cNvSpPr>
          <p:nvPr/>
        </p:nvSpPr>
        <p:spPr bwMode="auto">
          <a:xfrm>
            <a:off x="360854" y="1414517"/>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循</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环经济</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循环经济的内涵</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b108.jpg" descr="id:2147493132;FounderCES"/>
          <p:cNvPicPr/>
          <p:nvPr/>
        </p:nvPicPr>
        <p:blipFill>
          <a:blip r:embed="rId4"/>
          <a:stretch>
            <a:fillRect/>
          </a:stretch>
        </p:blipFill>
        <p:spPr>
          <a:xfrm>
            <a:off x="2854846" y="2708920"/>
            <a:ext cx="6192688" cy="2564692"/>
          </a:xfrm>
          <a:prstGeom prst="rect">
            <a:avLst/>
          </a:prstGeom>
        </p:spPr>
      </p:pic>
    </p:spTree>
    <p:extLst>
      <p:ext uri="{BB962C8B-B14F-4D97-AF65-F5344CB8AC3E}">
        <p14:creationId xmlns:p14="http://schemas.microsoft.com/office/powerpoint/2010/main" val="4199321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043747"/>
          </a:xfrm>
        </p:spPr>
        <p:txBody>
          <a:bodyPr/>
          <a:lstStyle/>
          <a:p>
            <a:pPr hangingPunct="0">
              <a:spcAft>
                <a:spcPts val="0"/>
              </a:spcAft>
              <a:tabLst>
                <a:tab pos="6031230" algn="l"/>
              </a:tabLs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实施循环经济的基本途径</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）生态农业</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599035855"/>
              </p:ext>
            </p:extLst>
          </p:nvPr>
        </p:nvGraphicFramePr>
        <p:xfrm>
          <a:off x="415720" y="1873340"/>
          <a:ext cx="11368118" cy="4526280"/>
        </p:xfrm>
        <a:graphic>
          <a:graphicData uri="http://schemas.openxmlformats.org/drawingml/2006/table">
            <a:tbl>
              <a:tblPr firstRow="1" firstCol="1" bandRow="1"/>
              <a:tblGrid>
                <a:gridCol w="1080119">
                  <a:extLst>
                    <a:ext uri="{9D8B030D-6E8A-4147-A177-3AD203B41FA5}">
                      <a16:colId xmlns:a16="http://schemas.microsoft.com/office/drawing/2014/main" val="3346296326"/>
                    </a:ext>
                  </a:extLst>
                </a:gridCol>
                <a:gridCol w="2160240">
                  <a:extLst>
                    <a:ext uri="{9D8B030D-6E8A-4147-A177-3AD203B41FA5}">
                      <a16:colId xmlns:a16="http://schemas.microsoft.com/office/drawing/2014/main" val="1823136200"/>
                    </a:ext>
                  </a:extLst>
                </a:gridCol>
                <a:gridCol w="8127759">
                  <a:extLst>
                    <a:ext uri="{9D8B030D-6E8A-4147-A177-3AD203B41FA5}">
                      <a16:colId xmlns:a16="http://schemas.microsoft.com/office/drawing/2014/main" val="633259675"/>
                    </a:ext>
                  </a:extLst>
                </a:gridCol>
              </a:tblGrid>
              <a:tr h="0">
                <a:tc>
                  <a:txBody>
                    <a:bodyPr/>
                    <a:lstStyle/>
                    <a:p>
                      <a:pPr algn="ctr"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用生态系统的观念</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将农业生产和生态平衡纳入协调一致的轨道</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充分发挥生态经济效益以促进持续增产的农业经营方式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02" marR="31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263094455"/>
                  </a:ext>
                </a:extLst>
              </a:tr>
              <a:tr h="138590">
                <a:tc rowSpan="3">
                  <a:txBody>
                    <a:bodyPr/>
                    <a:lstStyle/>
                    <a:p>
                      <a:pPr algn="ctr"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发展</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措施</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调整产</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业结</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构</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变单一农业为农、林、牧、副、渔五业并举</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02" marR="31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1798699"/>
                  </a:ext>
                </a:extLst>
              </a:tr>
              <a:tr h="102119">
                <a:tc vMerge="1">
                  <a:txBody>
                    <a:bodyPr/>
                    <a:lstStyle/>
                    <a:p>
                      <a:endParaRPr lang="zh-CN" altLang="en-US"/>
                    </a:p>
                  </a:txBody>
                  <a:tcPr/>
                </a:tc>
                <a:tc>
                  <a:txBody>
                    <a:bodyPr/>
                    <a:lstStyle/>
                    <a:p>
                      <a:pPr algn="ctr"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开发新能源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开发利用沼气、太阳能等新能源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02" marR="31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15430564"/>
                  </a:ext>
                </a:extLst>
              </a:tr>
              <a:tr h="58354">
                <a:tc vMerge="1">
                  <a:txBody>
                    <a:bodyPr/>
                    <a:lstStyle/>
                    <a:p>
                      <a:endParaRPr lang="zh-CN" altLang="en-US"/>
                    </a:p>
                  </a:txBody>
                  <a:tcPr/>
                </a:tc>
                <a:tc>
                  <a:txBody>
                    <a:bodyPr/>
                    <a:lstStyle/>
                    <a:p>
                      <a:pPr algn="ctr"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综合利用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实行综合循环利用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02" marR="31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32625987"/>
                  </a:ext>
                </a:extLst>
              </a:tr>
              <a:tr h="313651">
                <a:tc rowSpan="2">
                  <a:txBody>
                    <a:bodyPr/>
                    <a:lstStyle/>
                    <a:p>
                      <a:pPr algn="ctr"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效益</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生态方面</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大大减少了传统农业生产中造成的土壤肥力降低、水土流失加剧、生物多样性锐减等生态破坏问题</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02" marR="31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12098993"/>
                  </a:ext>
                </a:extLst>
              </a:tr>
              <a:tr h="474124">
                <a:tc vMerge="1">
                  <a:txBody>
                    <a:bodyPr/>
                    <a:lstStyle/>
                    <a:p>
                      <a:endParaRPr lang="zh-CN" altLang="en-US"/>
                    </a:p>
                  </a:txBody>
                  <a:tcPr/>
                </a:tc>
                <a:tc>
                  <a:txBody>
                    <a:bodyPr/>
                    <a:lstStyle/>
                    <a:p>
                      <a:pPr algn="ctr"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经济方面</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充分利用农业生态系统内部物质和能量的循环与转换</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各生物以及生物与环境之间共生、相养规律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减少了化肥、农药的使用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降低了农业生产成本</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02" marR="31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48670335"/>
                  </a:ext>
                </a:extLst>
              </a:tr>
            </a:tbl>
          </a:graphicData>
        </a:graphic>
      </p:graphicFrame>
    </p:spTree>
    <p:extLst>
      <p:ext uri="{BB962C8B-B14F-4D97-AF65-F5344CB8AC3E}">
        <p14:creationId xmlns:p14="http://schemas.microsoft.com/office/powerpoint/2010/main" val="24468031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）清洁生产</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清洁生产从原材料开采—生产制造—消费使用—废弃物处理的全过程来评估产品对环境的影响程度，克服了传统工业生产只重视末端治理的弊端。清洁生产产品生命周期示意图如下：</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110.jpg" descr="id:2147493147;FounderCES"/>
          <p:cNvPicPr/>
          <p:nvPr/>
        </p:nvPicPr>
        <p:blipFill>
          <a:blip r:embed="rId2"/>
          <a:stretch>
            <a:fillRect/>
          </a:stretch>
        </p:blipFill>
        <p:spPr>
          <a:xfrm>
            <a:off x="3934966" y="2492896"/>
            <a:ext cx="5331577" cy="3960440"/>
          </a:xfrm>
          <a:prstGeom prst="rect">
            <a:avLst/>
          </a:prstGeom>
        </p:spPr>
      </p:pic>
    </p:spTree>
    <p:extLst>
      <p:ext uri="{BB962C8B-B14F-4D97-AF65-F5344CB8AC3E}">
        <p14:creationId xmlns:p14="http://schemas.microsoft.com/office/powerpoint/2010/main" val="41304815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2308324"/>
          </a:xfrm>
        </p:spPr>
        <p:txBody>
          <a:bodyPr/>
          <a:lstStyle/>
          <a:p>
            <a:pPr indent="713740"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国是全球最大的甲醇生产国和消费国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国际可再生能源署建议按生产原料来源将甲醇分为绿色、蓝色、灰色和棕色甲醇。</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双碳</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背景下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我国传统煤制甲醇行业碳排放压力剧增。</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全球首个利用玉米发酵的副产物二氧化碳合成绿色甲醇的风光氢醇一体化项目在我国启动。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破疑典例1.eps" descr="id:2147493154;FounderCES"/>
          <p:cNvPicPr/>
          <p:nvPr/>
        </p:nvPicPr>
        <p:blipFill>
          <a:blip r:embed="rId2"/>
          <a:stretch>
            <a:fillRect/>
          </a:stretch>
        </p:blipFill>
        <p:spPr>
          <a:xfrm>
            <a:off x="394586" y="934598"/>
            <a:ext cx="1659798" cy="360040"/>
          </a:xfrm>
          <a:prstGeom prst="rect">
            <a:avLst/>
          </a:prstGeom>
        </p:spPr>
      </p:pic>
      <p:pic>
        <p:nvPicPr>
          <p:cNvPr id="8" name="xb111.jpg" descr="id:2147493161;FounderCES"/>
          <p:cNvPicPr/>
          <p:nvPr/>
        </p:nvPicPr>
        <p:blipFill>
          <a:blip r:embed="rId3"/>
          <a:stretch>
            <a:fillRect/>
          </a:stretch>
        </p:blipFill>
        <p:spPr>
          <a:xfrm>
            <a:off x="2854846" y="3140968"/>
            <a:ext cx="6266426" cy="2880320"/>
          </a:xfrm>
          <a:prstGeom prst="rect">
            <a:avLst/>
          </a:prstGeom>
        </p:spPr>
      </p:pic>
    </p:spTree>
    <p:extLst>
      <p:ext uri="{BB962C8B-B14F-4D97-AF65-F5344CB8AC3E}">
        <p14:creationId xmlns:p14="http://schemas.microsoft.com/office/powerpoint/2010/main" val="3174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与传统甲醇相比，以生物质等为原料制备的绿色甲醇的主要优势有（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原料来源广</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泛</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技术更加成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熟</a:t>
            </a:r>
            <a:r>
              <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资源为可再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生产成本较低</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p>
        </p:txBody>
      </p:sp>
      <p:sp>
        <p:nvSpPr>
          <p:cNvPr id="3" name="内容占位符 1"/>
          <p:cNvSpPr txBox="1">
            <a:spLocks/>
          </p:cNvSpPr>
          <p:nvPr/>
        </p:nvSpPr>
        <p:spPr bwMode="auto">
          <a:xfrm>
            <a:off x="360854" y="414908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p>
        </p:txBody>
      </p:sp>
      <p:pic>
        <p:nvPicPr>
          <p:cNvPr id="4" name="24答案.eps" descr="id:2147488080;FounderCES"/>
          <p:cNvPicPr/>
          <p:nvPr/>
        </p:nvPicPr>
        <p:blipFill>
          <a:blip r:embed="rId2"/>
          <a:stretch>
            <a:fillRect/>
          </a:stretch>
        </p:blipFill>
        <p:spPr>
          <a:xfrm>
            <a:off x="360854" y="4354295"/>
            <a:ext cx="807720" cy="287655"/>
          </a:xfrm>
          <a:prstGeom prst="rect">
            <a:avLst/>
          </a:prstGeom>
        </p:spPr>
      </p:pic>
      <p:pic>
        <p:nvPicPr>
          <p:cNvPr id="6" name="xb111.jpg" descr="id:2147493161;FounderCES"/>
          <p:cNvPicPr/>
          <p:nvPr/>
        </p:nvPicPr>
        <p:blipFill>
          <a:blip r:embed="rId3"/>
          <a:stretch>
            <a:fillRect/>
          </a:stretch>
        </p:blipFill>
        <p:spPr>
          <a:xfrm>
            <a:off x="2206774" y="1988840"/>
            <a:ext cx="8146354" cy="3744416"/>
          </a:xfrm>
          <a:prstGeom prst="rect">
            <a:avLst/>
          </a:prstGeom>
        </p:spPr>
      </p:pic>
    </p:spTree>
    <p:extLst>
      <p:ext uri="{BB962C8B-B14F-4D97-AF65-F5344CB8AC3E}">
        <p14:creationId xmlns:p14="http://schemas.microsoft.com/office/powerpoint/2010/main" val="301011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41092" y="3089212"/>
            <a:ext cx="613554" cy="360040"/>
          </a:xfrm>
          <a:prstGeom prst="rect">
            <a:avLst/>
          </a:prstGeom>
        </p:spPr>
      </p:pic>
      <p:pic>
        <p:nvPicPr>
          <p:cNvPr id="6" name="图片 5"/>
          <p:cNvPicPr>
            <a:picLocks noChangeAspect="1"/>
          </p:cNvPicPr>
          <p:nvPr/>
        </p:nvPicPr>
        <p:blipFill>
          <a:blip r:embed="rId2"/>
          <a:stretch>
            <a:fillRect/>
          </a:stretch>
        </p:blipFill>
        <p:spPr>
          <a:xfrm>
            <a:off x="2638822" y="2566828"/>
            <a:ext cx="9207880" cy="360040"/>
          </a:xfrm>
          <a:prstGeom prst="rect">
            <a:avLst/>
          </a:prstGeom>
        </p:spPr>
      </p:pic>
      <p:sp>
        <p:nvSpPr>
          <p:cNvPr id="2" name="内容占位符 1"/>
          <p:cNvSpPr>
            <a:spLocks noGrp="1"/>
          </p:cNvSpPr>
          <p:nvPr>
            <p:ph idx="1"/>
          </p:nvPr>
        </p:nvSpPr>
        <p:spPr>
          <a:xfrm>
            <a:off x="360854" y="746120"/>
            <a:ext cx="11485848" cy="3416320"/>
          </a:xfrm>
        </p:spPr>
        <p:txBody>
          <a:bodyPr/>
          <a:lstStyle/>
          <a:p>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包括农业废弃物（如秸秆）、林业剩余物、工业有机废料等，分布广泛且种类多样，原料获取渠道较传统煤炭更分散但覆盖范围更广；材料提到绿色甲醇项目为全球首个，说明其技术尚处于示范阶段，而传统煤制甲醇工艺已工业化多年，技术成熟度高；</a:t>
            </a:r>
            <a:r>
              <a:rPr lang="zh-CN" altLang="zh-CN" b="1">
                <a:latin typeface="Times New Roman" panose="02020603050405020304" pitchFamily="18" charset="0"/>
                <a:ea typeface="宋体" panose="02010600030101010101" pitchFamily="2" charset="-122"/>
                <a:cs typeface="Times New Roman" panose="02020603050405020304" pitchFamily="18" charset="0"/>
              </a:rPr>
              <a:t>生物质（如玉米、秸秆）可通过种植循环再生，而煤炭为不可再生资源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；绿色甲醇需整合生物质收集、二氧化碳捕获、风光制氢等环节，初期投资和运营成本较高；传统煤制甲醇依托成熟产业链，规模效应显著，成本更低。</a:t>
            </a:r>
            <a:endParaRPr lang="zh-CN" altLang="en-US"/>
          </a:p>
        </p:txBody>
      </p:sp>
      <p:pic>
        <p:nvPicPr>
          <p:cNvPr id="4" name="24解析.eps" descr="id:2147488087;FounderCES"/>
          <p:cNvPicPr/>
          <p:nvPr/>
        </p:nvPicPr>
        <p:blipFill>
          <a:blip r:embed="rId3"/>
          <a:stretch>
            <a:fillRect/>
          </a:stretch>
        </p:blipFill>
        <p:spPr>
          <a:xfrm>
            <a:off x="360854" y="925457"/>
            <a:ext cx="807720" cy="287655"/>
          </a:xfrm>
          <a:prstGeom prst="rect">
            <a:avLst/>
          </a:prstGeom>
        </p:spPr>
      </p:pic>
      <p:pic>
        <p:nvPicPr>
          <p:cNvPr id="7" name="xb111.jpg" descr="id:2147493161;FounderCES"/>
          <p:cNvPicPr/>
          <p:nvPr/>
        </p:nvPicPr>
        <p:blipFill>
          <a:blip r:embed="rId4"/>
          <a:stretch>
            <a:fillRect/>
          </a:stretch>
        </p:blipFill>
        <p:spPr>
          <a:xfrm>
            <a:off x="2998862" y="4162440"/>
            <a:ext cx="5140736" cy="2362904"/>
          </a:xfrm>
          <a:prstGeom prst="rect">
            <a:avLst/>
          </a:prstGeom>
        </p:spPr>
      </p:pic>
    </p:spTree>
    <p:extLst>
      <p:ext uri="{BB962C8B-B14F-4D97-AF65-F5344CB8AC3E}">
        <p14:creationId xmlns:p14="http://schemas.microsoft.com/office/powerpoint/2010/main" val="18171359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我国推进该项目建设，利用玉米发酵副产物合成绿色甲醇有利于（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实现资源的循环利用</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增加耕地开垦面积</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减少固体废弃物污染</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保障国家粮食安</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1"/>
          <p:cNvSpPr txBox="1">
            <a:spLocks/>
          </p:cNvSpPr>
          <p:nvPr/>
        </p:nvSpPr>
        <p:spPr bwMode="auto">
          <a:xfrm>
            <a:off x="360854" y="3569113"/>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p>
        </p:txBody>
      </p:sp>
      <p:pic>
        <p:nvPicPr>
          <p:cNvPr id="4" name="24答案.eps" descr="id:2147488080;FounderCES"/>
          <p:cNvPicPr/>
          <p:nvPr/>
        </p:nvPicPr>
        <p:blipFill>
          <a:blip r:embed="rId2"/>
          <a:stretch>
            <a:fillRect/>
          </a:stretch>
        </p:blipFill>
        <p:spPr>
          <a:xfrm>
            <a:off x="360854" y="3774328"/>
            <a:ext cx="807720" cy="287655"/>
          </a:xfrm>
          <a:prstGeom prst="rect">
            <a:avLst/>
          </a:prstGeom>
        </p:spPr>
      </p:pic>
      <p:pic>
        <p:nvPicPr>
          <p:cNvPr id="5" name="xb111.jpg" descr="id:2147493161;FounderCES"/>
          <p:cNvPicPr/>
          <p:nvPr/>
        </p:nvPicPr>
        <p:blipFill>
          <a:blip r:embed="rId3"/>
          <a:stretch>
            <a:fillRect/>
          </a:stretch>
        </p:blipFill>
        <p:spPr>
          <a:xfrm>
            <a:off x="3934965" y="1535286"/>
            <a:ext cx="7723161" cy="3549898"/>
          </a:xfrm>
          <a:prstGeom prst="rect">
            <a:avLst/>
          </a:prstGeom>
        </p:spPr>
      </p:pic>
    </p:spTree>
    <p:extLst>
      <p:ext uri="{BB962C8B-B14F-4D97-AF65-F5344CB8AC3E}">
        <p14:creationId xmlns:p14="http://schemas.microsoft.com/office/powerpoint/2010/main" val="316262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764704"/>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米发酵产生的二氧化碳原本可直接排放，现通过技术手段将其转化为甲醇，实现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变废为宝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循环经济理念；项目利用的是玉米加工副产物，与耕地开垦无直接关联，且材料未提及扩大玉米种植或开垦土地的需求；材料明确副产物为二氧化碳（气体），而非固体废弃物（如玉米残渣），故减少的是温室气体排放，而非固体废弃物污染；项目仅利用玉米发酵的副产物（二氧化碳），未消耗玉米本身，不影响粮食产量，且绿色甲醇生产与粮食安全无直接联系。</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88087;FounderCES"/>
          <p:cNvPicPr/>
          <p:nvPr/>
        </p:nvPicPr>
        <p:blipFill>
          <a:blip r:embed="rId2"/>
          <a:stretch>
            <a:fillRect/>
          </a:stretch>
        </p:blipFill>
        <p:spPr>
          <a:xfrm>
            <a:off x="360854" y="944041"/>
            <a:ext cx="807720" cy="287655"/>
          </a:xfrm>
          <a:prstGeom prst="rect">
            <a:avLst/>
          </a:prstGeom>
        </p:spPr>
      </p:pic>
      <p:pic>
        <p:nvPicPr>
          <p:cNvPr id="6" name="xb111.jpg" descr="id:2147493161;FounderCES"/>
          <p:cNvPicPr/>
          <p:nvPr/>
        </p:nvPicPr>
        <p:blipFill>
          <a:blip r:embed="rId3"/>
          <a:stretch>
            <a:fillRect/>
          </a:stretch>
        </p:blipFill>
        <p:spPr>
          <a:xfrm>
            <a:off x="3142878" y="4181024"/>
            <a:ext cx="4856481" cy="2232248"/>
          </a:xfrm>
          <a:prstGeom prst="rect">
            <a:avLst/>
          </a:prstGeom>
        </p:spPr>
      </p:pic>
    </p:spTree>
    <p:extLst>
      <p:ext uri="{BB962C8B-B14F-4D97-AF65-F5344CB8AC3E}">
        <p14:creationId xmlns:p14="http://schemas.microsoft.com/office/powerpoint/2010/main" val="1931863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5疑难点2.eps" descr="id:2147490723;FounderCES"/>
          <p:cNvPicPr/>
          <p:nvPr/>
        </p:nvPicPr>
        <p:blipFill>
          <a:blip r:embed="rId2"/>
          <a:stretch>
            <a:fillRect/>
          </a:stretch>
        </p:blipFill>
        <p:spPr>
          <a:xfrm>
            <a:off x="406574" y="868771"/>
            <a:ext cx="1430017" cy="428867"/>
          </a:xfrm>
          <a:prstGeom prst="rect">
            <a:avLst/>
          </a:prstGeom>
        </p:spPr>
      </p:pic>
      <p:sp>
        <p:nvSpPr>
          <p:cNvPr id="4" name="内容占位符 1"/>
          <p:cNvSpPr>
            <a:spLocks noGrp="1"/>
          </p:cNvSpPr>
          <p:nvPr>
            <p:ph idx="1"/>
          </p:nvPr>
        </p:nvSpPr>
        <p:spPr>
          <a:xfrm>
            <a:off x="360854" y="746120"/>
            <a:ext cx="11485848" cy="646331"/>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循</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环经济关联图的判读</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3"/>
          <a:stretch>
            <a:fillRect/>
          </a:stretch>
        </p:blipFill>
        <p:spPr>
          <a:xfrm>
            <a:off x="4727054" y="1532341"/>
            <a:ext cx="3147525" cy="2112683"/>
          </a:xfrm>
          <a:prstGeom prst="rect">
            <a:avLst/>
          </a:prstGeom>
        </p:spPr>
      </p:pic>
      <p:pic>
        <p:nvPicPr>
          <p:cNvPr id="9" name="图片 8"/>
          <p:cNvPicPr>
            <a:picLocks noChangeAspect="1"/>
          </p:cNvPicPr>
          <p:nvPr/>
        </p:nvPicPr>
        <p:blipFill>
          <a:blip r:embed="rId4"/>
          <a:stretch>
            <a:fillRect/>
          </a:stretch>
        </p:blipFill>
        <p:spPr>
          <a:xfrm>
            <a:off x="8327771" y="1294351"/>
            <a:ext cx="3629114" cy="2339145"/>
          </a:xfrm>
          <a:prstGeom prst="rect">
            <a:avLst/>
          </a:prstGeom>
        </p:spPr>
      </p:pic>
      <p:pic>
        <p:nvPicPr>
          <p:cNvPr id="10" name="图片 9"/>
          <p:cNvPicPr>
            <a:picLocks noChangeAspect="1"/>
          </p:cNvPicPr>
          <p:nvPr/>
        </p:nvPicPr>
        <p:blipFill>
          <a:blip r:embed="rId5"/>
          <a:stretch>
            <a:fillRect/>
          </a:stretch>
        </p:blipFill>
        <p:spPr>
          <a:xfrm>
            <a:off x="386148" y="1573867"/>
            <a:ext cx="4039220" cy="2024740"/>
          </a:xfrm>
          <a:prstGeom prst="rect">
            <a:avLst/>
          </a:prstGeom>
        </p:spPr>
      </p:pic>
    </p:spTree>
    <p:extLst>
      <p:ext uri="{BB962C8B-B14F-4D97-AF65-F5344CB8AC3E}">
        <p14:creationId xmlns:p14="http://schemas.microsoft.com/office/powerpoint/2010/main" val="2212735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知识点1.eps" descr="id:2147487992;FounderCES"/>
          <p:cNvPicPr/>
          <p:nvPr/>
        </p:nvPicPr>
        <p:blipFill>
          <a:blip r:embed="rId2"/>
          <a:stretch>
            <a:fillRect/>
          </a:stretch>
        </p:blipFill>
        <p:spPr>
          <a:xfrm>
            <a:off x="360854" y="1412220"/>
            <a:ext cx="1302385" cy="359410"/>
          </a:xfrm>
          <a:prstGeom prst="rect">
            <a:avLst/>
          </a:prstGeom>
        </p:spPr>
      </p:pic>
      <p:pic>
        <p:nvPicPr>
          <p:cNvPr id="8" name="24知识过.eps" descr="id:2147487985;FounderCES"/>
          <p:cNvPicPr/>
          <p:nvPr/>
        </p:nvPicPr>
        <p:blipFill>
          <a:blip r:embed="rId3">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sp>
        <p:nvSpPr>
          <p:cNvPr id="9" name="内容占位符 1"/>
          <p:cNvSpPr>
            <a:spLocks noGrp="1"/>
          </p:cNvSpPr>
          <p:nvPr>
            <p:ph idx="1"/>
          </p:nvPr>
        </p:nvSpPr>
        <p:spPr>
          <a:xfrm>
            <a:off x="360854" y="1268760"/>
            <a:ext cx="11485848" cy="1754326"/>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可</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持续发展的内涵</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：既满足当代人的需求，而又不危及后代人满足其需求能力的发展。</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可持续发展的内涵</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b103.jpg" descr="id:2147493033;FounderCES"/>
          <p:cNvPicPr/>
          <p:nvPr/>
        </p:nvPicPr>
        <p:blipFill>
          <a:blip r:embed="rId4">
            <a:clrChange>
              <a:clrFrom>
                <a:srgbClr val="FFFFFE"/>
              </a:clrFrom>
              <a:clrTo>
                <a:srgbClr val="FFFFFE">
                  <a:alpha val="0"/>
                </a:srgbClr>
              </a:clrTo>
            </a:clrChange>
          </a:blip>
          <a:stretch>
            <a:fillRect/>
          </a:stretch>
        </p:blipFill>
        <p:spPr>
          <a:xfrm>
            <a:off x="1054646" y="3019412"/>
            <a:ext cx="5040560" cy="3385122"/>
          </a:xfrm>
          <a:prstGeom prst="rect">
            <a:avLst/>
          </a:prstGeom>
        </p:spPr>
      </p:pic>
      <p:pic>
        <p:nvPicPr>
          <p:cNvPr id="6" name="xb102.jpg" descr="id:2147493040;FounderCES"/>
          <p:cNvPicPr/>
          <p:nvPr/>
        </p:nvPicPr>
        <p:blipFill>
          <a:blip r:embed="rId5">
            <a:clrChange>
              <a:clrFrom>
                <a:srgbClr val="FFFFFE"/>
              </a:clrFrom>
              <a:clrTo>
                <a:srgbClr val="FFFFFE">
                  <a:alpha val="0"/>
                </a:srgbClr>
              </a:clrTo>
            </a:clrChange>
          </a:blip>
          <a:stretch>
            <a:fillRect/>
          </a:stretch>
        </p:blipFill>
        <p:spPr>
          <a:xfrm>
            <a:off x="6538860" y="3086212"/>
            <a:ext cx="4596906" cy="3340341"/>
          </a:xfrm>
          <a:prstGeom prst="rect">
            <a:avLst/>
          </a:prstGeom>
        </p:spPr>
      </p:pic>
    </p:spTree>
    <p:extLst>
      <p:ext uri="{BB962C8B-B14F-4D97-AF65-F5344CB8AC3E}">
        <p14:creationId xmlns:p14="http://schemas.microsoft.com/office/powerpoint/2010/main" val="27093562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第一步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读图名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明确主</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题</a:t>
            </a: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读图名及图文材料，明确关联图的主题是什么。如图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体现甜菜制糖废水的加工处理过程；图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体现种植业、畜牧业和加工业等与人类关系图；图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体现煤炭生产、加工及废弃物处理的过程图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727054" y="3090926"/>
            <a:ext cx="3147525" cy="2112683"/>
          </a:xfrm>
          <a:prstGeom prst="rect">
            <a:avLst/>
          </a:prstGeom>
        </p:spPr>
      </p:pic>
      <p:pic>
        <p:nvPicPr>
          <p:cNvPr id="4" name="图片 3"/>
          <p:cNvPicPr>
            <a:picLocks noChangeAspect="1"/>
          </p:cNvPicPr>
          <p:nvPr/>
        </p:nvPicPr>
        <p:blipFill>
          <a:blip r:embed="rId3"/>
          <a:stretch>
            <a:fillRect/>
          </a:stretch>
        </p:blipFill>
        <p:spPr>
          <a:xfrm>
            <a:off x="8327771" y="2852936"/>
            <a:ext cx="3629114" cy="2339145"/>
          </a:xfrm>
          <a:prstGeom prst="rect">
            <a:avLst/>
          </a:prstGeom>
        </p:spPr>
      </p:pic>
      <p:pic>
        <p:nvPicPr>
          <p:cNvPr id="5" name="图片 4"/>
          <p:cNvPicPr>
            <a:picLocks noChangeAspect="1"/>
          </p:cNvPicPr>
          <p:nvPr/>
        </p:nvPicPr>
        <p:blipFill>
          <a:blip r:embed="rId4"/>
          <a:stretch>
            <a:fillRect/>
          </a:stretch>
        </p:blipFill>
        <p:spPr>
          <a:xfrm>
            <a:off x="386148" y="3132452"/>
            <a:ext cx="4039220" cy="2024740"/>
          </a:xfrm>
          <a:prstGeom prst="rect">
            <a:avLst/>
          </a:prstGeom>
        </p:spPr>
      </p:pic>
    </p:spTree>
    <p:extLst>
      <p:ext uri="{BB962C8B-B14F-4D97-AF65-F5344CB8AC3E}">
        <p14:creationId xmlns:p14="http://schemas.microsoft.com/office/powerpoint/2010/main" val="24174589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第二步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理顺关系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寻找突破</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）观察箭头指向和已知框图中提供的有效信息，理清逻辑关系。</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）在回想这类地理事物的形成和演变过程，注意找出突破口。如图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左侧信息：小麦主要供给面粉厂，面粉厂的麸皮给牛羊猪当作饲料，秸秆用于喂养牲畜、制造沼气。沼气池一方面提供燃料，另一方面沼渣作为肥料还田。连接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框的箭头中，一个重要的突破点是指向耕地的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作用，应该是大豆。而以大豆为原料进行加工的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，应是豆制品加工。</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150990" y="4149080"/>
            <a:ext cx="3600400" cy="2416662"/>
          </a:xfrm>
          <a:prstGeom prst="rect">
            <a:avLst/>
          </a:prstGeom>
        </p:spPr>
      </p:pic>
    </p:spTree>
    <p:extLst>
      <p:ext uri="{BB962C8B-B14F-4D97-AF65-F5344CB8AC3E}">
        <p14:creationId xmlns:p14="http://schemas.microsoft.com/office/powerpoint/2010/main" val="31916069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5077"/>
          </a:xfrm>
        </p:spPr>
        <p:txBody>
          <a:bodyPr/>
          <a:lstStyle/>
          <a:p>
            <a:pPr hangingPunct="0">
              <a:spcAft>
                <a:spcPts val="0"/>
              </a:spcAft>
              <a:tabLst>
                <a:tab pos="6031230" algn="l"/>
              </a:tabLst>
            </a:pP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第三步</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分析原理</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寻找方法</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）抓住三个方面的内在联系：生产活动互为提供的条件（自然和社会经济条件）、生产活动之间的联系、生产活动的综合（生态、经济、社会）效益</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727054" y="2684469"/>
            <a:ext cx="3147525" cy="2112683"/>
          </a:xfrm>
          <a:prstGeom prst="rect">
            <a:avLst/>
          </a:prstGeom>
        </p:spPr>
      </p:pic>
      <p:pic>
        <p:nvPicPr>
          <p:cNvPr id="4" name="图片 3"/>
          <p:cNvPicPr>
            <a:picLocks noChangeAspect="1"/>
          </p:cNvPicPr>
          <p:nvPr/>
        </p:nvPicPr>
        <p:blipFill>
          <a:blip r:embed="rId3"/>
          <a:stretch>
            <a:fillRect/>
          </a:stretch>
        </p:blipFill>
        <p:spPr>
          <a:xfrm>
            <a:off x="8327771" y="2446479"/>
            <a:ext cx="3629114" cy="2339145"/>
          </a:xfrm>
          <a:prstGeom prst="rect">
            <a:avLst/>
          </a:prstGeom>
        </p:spPr>
      </p:pic>
      <p:pic>
        <p:nvPicPr>
          <p:cNvPr id="5" name="图片 4"/>
          <p:cNvPicPr>
            <a:picLocks noChangeAspect="1"/>
          </p:cNvPicPr>
          <p:nvPr/>
        </p:nvPicPr>
        <p:blipFill>
          <a:blip r:embed="rId4"/>
          <a:stretch>
            <a:fillRect/>
          </a:stretch>
        </p:blipFill>
        <p:spPr>
          <a:xfrm>
            <a:off x="386148" y="2725995"/>
            <a:ext cx="4039220" cy="2024740"/>
          </a:xfrm>
          <a:prstGeom prst="rect">
            <a:avLst/>
          </a:prstGeom>
        </p:spPr>
      </p:pic>
    </p:spTree>
    <p:extLst>
      <p:ext uri="{BB962C8B-B14F-4D97-AF65-F5344CB8AC3E}">
        <p14:creationId xmlns:p14="http://schemas.microsoft.com/office/powerpoint/2010/main" val="37909798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9708"/>
          </a:xfrm>
        </p:spPr>
        <p:txBody>
          <a:bodyPr/>
          <a:lstStyle/>
          <a:p>
            <a:pPr lvl="0" hangingPunct="0">
              <a:spcAft>
                <a:spcPts val="0"/>
              </a:spcAft>
              <a:tabLst>
                <a:tab pos="6031230"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）将已初步完成的关联图按箭头连接关系重新理顺一遍，弥补可能出现的漏洞，确保正确性。图</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中甜菜属于种植业，加工过程属于工业生产，与原流程相比，新的方式延长了产业链，提高了附加值，同时减少了废弃物的排放，实现了生态、经济、社会综合效益。图</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中固体废弃物填充塌陷区，恢复保护地表；是对煤泥和煤矸石的充分利用，对废气、废水的回收再利用，体现了生态、经济、社会等综合效益。</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701760" y="3695101"/>
            <a:ext cx="3147525" cy="2112683"/>
          </a:xfrm>
          <a:prstGeom prst="rect">
            <a:avLst/>
          </a:prstGeom>
        </p:spPr>
      </p:pic>
      <p:pic>
        <p:nvPicPr>
          <p:cNvPr id="4" name="图片 3"/>
          <p:cNvPicPr>
            <a:picLocks noChangeAspect="1"/>
          </p:cNvPicPr>
          <p:nvPr/>
        </p:nvPicPr>
        <p:blipFill>
          <a:blip r:embed="rId3"/>
          <a:stretch>
            <a:fillRect/>
          </a:stretch>
        </p:blipFill>
        <p:spPr>
          <a:xfrm>
            <a:off x="8302477" y="3457111"/>
            <a:ext cx="3629114" cy="2339145"/>
          </a:xfrm>
          <a:prstGeom prst="rect">
            <a:avLst/>
          </a:prstGeom>
        </p:spPr>
      </p:pic>
      <p:pic>
        <p:nvPicPr>
          <p:cNvPr id="5" name="图片 4"/>
          <p:cNvPicPr>
            <a:picLocks noChangeAspect="1"/>
          </p:cNvPicPr>
          <p:nvPr/>
        </p:nvPicPr>
        <p:blipFill>
          <a:blip r:embed="rId4"/>
          <a:stretch>
            <a:fillRect/>
          </a:stretch>
        </p:blipFill>
        <p:spPr>
          <a:xfrm>
            <a:off x="360854" y="3736627"/>
            <a:ext cx="4039220" cy="2024740"/>
          </a:xfrm>
          <a:prstGeom prst="rect">
            <a:avLst/>
          </a:prstGeom>
        </p:spPr>
      </p:pic>
    </p:spTree>
    <p:extLst>
      <p:ext uri="{BB962C8B-B14F-4D97-AF65-F5344CB8AC3E}">
        <p14:creationId xmlns:p14="http://schemas.microsoft.com/office/powerpoint/2010/main" val="18071833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破疑典例2.eps" descr="id:2147490462;FounderCES"/>
          <p:cNvPicPr/>
          <p:nvPr/>
        </p:nvPicPr>
        <p:blipFill>
          <a:blip r:embed="rId2"/>
          <a:stretch>
            <a:fillRect/>
          </a:stretch>
        </p:blipFill>
        <p:spPr>
          <a:xfrm>
            <a:off x="478582" y="908720"/>
            <a:ext cx="1706936" cy="370265"/>
          </a:xfrm>
          <a:prstGeom prst="rect">
            <a:avLst/>
          </a:prstGeom>
        </p:spPr>
      </p:pic>
      <p:sp>
        <p:nvSpPr>
          <p:cNvPr id="15" name="内容占位符 1"/>
          <p:cNvSpPr txBox="1">
            <a:spLocks/>
          </p:cNvSpPr>
          <p:nvPr/>
        </p:nvSpPr>
        <p:spPr bwMode="auto">
          <a:xfrm>
            <a:off x="360854" y="4077072"/>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6" name="24答案.eps" descr="id:2147488080;FounderCES"/>
          <p:cNvPicPr/>
          <p:nvPr/>
        </p:nvPicPr>
        <p:blipFill>
          <a:blip r:embed="rId3"/>
          <a:stretch>
            <a:fillRect/>
          </a:stretch>
        </p:blipFill>
        <p:spPr>
          <a:xfrm>
            <a:off x="360854" y="4282287"/>
            <a:ext cx="807720" cy="287655"/>
          </a:xfrm>
          <a:prstGeom prst="rect">
            <a:avLst/>
          </a:prstGeom>
        </p:spPr>
      </p:pic>
      <p:sp>
        <p:nvSpPr>
          <p:cNvPr id="17" name="内容占位符 1"/>
          <p:cNvSpPr txBox="1">
            <a:spLocks/>
          </p:cNvSpPr>
          <p:nvPr/>
        </p:nvSpPr>
        <p:spPr bwMode="auto">
          <a:xfrm>
            <a:off x="360854" y="464425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图示信息可知，丙为利用秸秆制作工艺品、造纸、包装材料，秸秆是原材料，体现了秸秆利用原料化；秸秆用于发电、民用燃料、产生沼气，用于养殖食用菌、喂养牲畜，这些利用方式秸秆都不是原材料，都没有体现秸秆利用原料化。</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a:spLocks noGrp="1"/>
          </p:cNvSpPr>
          <p:nvPr>
            <p:ph idx="1"/>
          </p:nvPr>
        </p:nvSpPr>
        <p:spPr>
          <a:xfrm>
            <a:off x="360854" y="746120"/>
            <a:ext cx="11485848" cy="3416320"/>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循</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环经济是以资源节约和循环利用为特征的经济模式。如皋市推广秸秆原料化、基料化、能源化、饲料化、肥料化的循环经济模式。右栏图为</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五料化</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的循环经济模式示意图。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图中体现秸秆利用原料化的是（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287963"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287963"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丁</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xb115.jpg" descr="id:2147493217;FounderCES"/>
          <p:cNvPicPr/>
          <p:nvPr/>
        </p:nvPicPr>
        <p:blipFill>
          <a:blip r:embed="rId4"/>
          <a:stretch>
            <a:fillRect/>
          </a:stretch>
        </p:blipFill>
        <p:spPr>
          <a:xfrm>
            <a:off x="6959302" y="1988840"/>
            <a:ext cx="4720300" cy="2655414"/>
          </a:xfrm>
          <a:prstGeom prst="rect">
            <a:avLst/>
          </a:prstGeom>
        </p:spPr>
      </p:pic>
      <p:pic>
        <p:nvPicPr>
          <p:cNvPr id="10" name="24解析.eps" descr="id:2147488087;FounderCES"/>
          <p:cNvPicPr/>
          <p:nvPr/>
        </p:nvPicPr>
        <p:blipFill>
          <a:blip r:embed="rId5"/>
          <a:stretch>
            <a:fillRect/>
          </a:stretch>
        </p:blipFill>
        <p:spPr>
          <a:xfrm>
            <a:off x="360854" y="4849469"/>
            <a:ext cx="807720" cy="287655"/>
          </a:xfrm>
          <a:prstGeom prst="rect">
            <a:avLst/>
          </a:prstGeom>
        </p:spPr>
      </p:pic>
    </p:spTree>
    <p:extLst>
      <p:ext uri="{BB962C8B-B14F-4D97-AF65-F5344CB8AC3E}">
        <p14:creationId xmlns:p14="http://schemas.microsoft.com/office/powerpoint/2010/main" val="4098754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432862" y="5628993"/>
            <a:ext cx="11485848" cy="360040"/>
          </a:xfrm>
          <a:prstGeom prst="rect">
            <a:avLst/>
          </a:prstGeom>
        </p:spPr>
      </p:pic>
      <p:pic>
        <p:nvPicPr>
          <p:cNvPr id="11" name="图片 10"/>
          <p:cNvPicPr>
            <a:picLocks noChangeAspect="1"/>
          </p:cNvPicPr>
          <p:nvPr/>
        </p:nvPicPr>
        <p:blipFill>
          <a:blip r:embed="rId2"/>
          <a:stretch>
            <a:fillRect/>
          </a:stretch>
        </p:blipFill>
        <p:spPr>
          <a:xfrm>
            <a:off x="8903518" y="5123861"/>
            <a:ext cx="3015192" cy="360040"/>
          </a:xfrm>
          <a:prstGeom prst="rect">
            <a:avLst/>
          </a:prstGeom>
        </p:spPr>
      </p:pic>
      <p:pic>
        <p:nvPicPr>
          <p:cNvPr id="12" name="图片 11"/>
          <p:cNvPicPr>
            <a:picLocks noChangeAspect="1"/>
          </p:cNvPicPr>
          <p:nvPr/>
        </p:nvPicPr>
        <p:blipFill>
          <a:blip r:embed="rId2"/>
          <a:stretch>
            <a:fillRect/>
          </a:stretch>
        </p:blipFill>
        <p:spPr>
          <a:xfrm>
            <a:off x="467814" y="6148052"/>
            <a:ext cx="279648" cy="360040"/>
          </a:xfrm>
          <a:prstGeom prst="rect">
            <a:avLst/>
          </a:prstGeom>
        </p:spPr>
      </p:pic>
      <p:sp>
        <p:nvSpPr>
          <p:cNvPr id="3" name="内容占位符 1"/>
          <p:cNvSpPr>
            <a:spLocks noGrp="1"/>
          </p:cNvSpPr>
          <p:nvPr>
            <p:ph idx="1"/>
          </p:nvPr>
        </p:nvSpPr>
        <p:spPr>
          <a:xfrm>
            <a:off x="360854" y="746120"/>
            <a:ext cx="11485848" cy="2616807"/>
          </a:xfrm>
        </p:spPr>
        <p:txBody>
          <a:bodyPr/>
          <a:lstStyle/>
          <a:p>
            <a:pPr hangingPunct="0">
              <a:lnSpc>
                <a:spcPct val="140000"/>
              </a:lnSpc>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该地推广秸秆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五料化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循环经济模式的主要驱动力是（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基础设施完善</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农业结构调整</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消费需求扩大</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绿色发展理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念</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内容占位符 1"/>
          <p:cNvSpPr txBox="1">
            <a:spLocks/>
          </p:cNvSpPr>
          <p:nvPr/>
        </p:nvSpPr>
        <p:spPr bwMode="auto">
          <a:xfrm>
            <a:off x="360854" y="337876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p>
        </p:txBody>
      </p:sp>
      <p:pic>
        <p:nvPicPr>
          <p:cNvPr id="6" name="24答案.eps" descr="id:2147488080;FounderCES"/>
          <p:cNvPicPr/>
          <p:nvPr/>
        </p:nvPicPr>
        <p:blipFill>
          <a:blip r:embed="rId3"/>
          <a:stretch>
            <a:fillRect/>
          </a:stretch>
        </p:blipFill>
        <p:spPr>
          <a:xfrm>
            <a:off x="360854" y="3575357"/>
            <a:ext cx="807720" cy="287655"/>
          </a:xfrm>
          <a:prstGeom prst="rect">
            <a:avLst/>
          </a:prstGeom>
        </p:spPr>
      </p:pic>
      <p:sp>
        <p:nvSpPr>
          <p:cNvPr id="9" name="内容占位符 1"/>
          <p:cNvSpPr txBox="1">
            <a:spLocks/>
          </p:cNvSpPr>
          <p:nvPr/>
        </p:nvSpPr>
        <p:spPr bwMode="auto">
          <a:xfrm>
            <a:off x="360854" y="3954667"/>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地推广秸秆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五料化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循环经济模式的主要驱动力是绿色发展理念，以减少资源浪费和环境污染，实现可持续发展；完善的基础设施能为推广秸秆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五料化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循环经济模式提供一定的便利条件，并非决定性的驱动力量；</a:t>
            </a:r>
            <a:r>
              <a:rPr lang="zh-CN" altLang="zh-CN" b="1">
                <a:latin typeface="Times New Roman" panose="02020603050405020304" pitchFamily="18" charset="0"/>
                <a:ea typeface="宋体" panose="02010600030101010101" pitchFamily="2" charset="-122"/>
                <a:cs typeface="Times New Roman" panose="02020603050405020304" pitchFamily="18" charset="0"/>
              </a:rPr>
              <a:t>农业结构调整更多的是宏观层面上对农业各产业比例的调整和优化，不一定直接指向特定的循环经济模式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；消费需求扩大会刺激产业的生产规模，但不一定直接促使采用循环经济模式。</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24解析.eps" descr="id:2147488087;FounderCES"/>
          <p:cNvPicPr/>
          <p:nvPr/>
        </p:nvPicPr>
        <p:blipFill>
          <a:blip r:embed="rId4"/>
          <a:stretch>
            <a:fillRect/>
          </a:stretch>
        </p:blipFill>
        <p:spPr>
          <a:xfrm>
            <a:off x="360854" y="4134004"/>
            <a:ext cx="807720" cy="287655"/>
          </a:xfrm>
          <a:prstGeom prst="rect">
            <a:avLst/>
          </a:prstGeom>
        </p:spPr>
      </p:pic>
      <p:pic>
        <p:nvPicPr>
          <p:cNvPr id="7" name="xb115.jpg" descr="id:2147493217;FounderCES"/>
          <p:cNvPicPr/>
          <p:nvPr/>
        </p:nvPicPr>
        <p:blipFill>
          <a:blip r:embed="rId5"/>
          <a:stretch>
            <a:fillRect/>
          </a:stretch>
        </p:blipFill>
        <p:spPr>
          <a:xfrm>
            <a:off x="3646934" y="1431010"/>
            <a:ext cx="4435291" cy="2495081"/>
          </a:xfrm>
          <a:prstGeom prst="rect">
            <a:avLst/>
          </a:prstGeom>
        </p:spPr>
      </p:pic>
    </p:spTree>
    <p:extLst>
      <p:ext uri="{BB962C8B-B14F-4D97-AF65-F5344CB8AC3E}">
        <p14:creationId xmlns:p14="http://schemas.microsoft.com/office/powerpoint/2010/main" val="4131771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可持续发展的原</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则</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742394826"/>
              </p:ext>
            </p:extLst>
          </p:nvPr>
        </p:nvGraphicFramePr>
        <p:xfrm>
          <a:off x="406574" y="1359352"/>
          <a:ext cx="11377264" cy="5075102"/>
        </p:xfrm>
        <a:graphic>
          <a:graphicData uri="http://schemas.openxmlformats.org/drawingml/2006/table">
            <a:tbl>
              <a:tblPr firstRow="1" firstCol="1" bandRow="1"/>
              <a:tblGrid>
                <a:gridCol w="1008112">
                  <a:extLst>
                    <a:ext uri="{9D8B030D-6E8A-4147-A177-3AD203B41FA5}">
                      <a16:colId xmlns:a16="http://schemas.microsoft.com/office/drawing/2014/main" val="3830563571"/>
                    </a:ext>
                  </a:extLst>
                </a:gridCol>
                <a:gridCol w="4123035">
                  <a:extLst>
                    <a:ext uri="{9D8B030D-6E8A-4147-A177-3AD203B41FA5}">
                      <a16:colId xmlns:a16="http://schemas.microsoft.com/office/drawing/2014/main" val="2694924160"/>
                    </a:ext>
                  </a:extLst>
                </a:gridCol>
                <a:gridCol w="4157885">
                  <a:extLst>
                    <a:ext uri="{9D8B030D-6E8A-4147-A177-3AD203B41FA5}">
                      <a16:colId xmlns:a16="http://schemas.microsoft.com/office/drawing/2014/main" val="94140183"/>
                    </a:ext>
                  </a:extLst>
                </a:gridCol>
                <a:gridCol w="2088232">
                  <a:extLst>
                    <a:ext uri="{9D8B030D-6E8A-4147-A177-3AD203B41FA5}">
                      <a16:colId xmlns:a16="http://schemas.microsoft.com/office/drawing/2014/main" val="1504602760"/>
                    </a:ext>
                  </a:extLst>
                </a:gridCol>
              </a:tblGrid>
              <a:tr h="282873">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680" marR="176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具体做法</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680" marR="176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例证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680" marR="176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559702467"/>
                  </a:ext>
                </a:extLst>
              </a:tr>
              <a:tr h="1414363">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公平性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包括同代人之间、代际之间、人类与其他生物种群之间、不同国家与地区之间的公平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680" marR="176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保护生物的多样性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各国都有发展权</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应和子孙后代共享资源和环境</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680" marR="176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建立丹顶鹤自然保护区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680" marR="176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25583364"/>
                  </a:ext>
                </a:extLst>
              </a:tr>
              <a:tr h="1414363">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持续性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地球的</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承载力</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是有限的</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人类的经济活动和社会发展必须保持在资源环境承载力之内</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680" marR="176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保持适度的人口规模</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合理开发和利用自然资源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处理好发展经济和保护环境的关系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680" marR="176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渔场实行伏季休渔制度</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牧场实行轮牧制度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680" marR="176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39881597"/>
                  </a:ext>
                </a:extLst>
              </a:tr>
              <a:tr h="1414363">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共同性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各国共同积极参与发展经济和环境保护</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地区的决策和行动应有助于实现全球</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整体</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的协调</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680" marR="176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国际社会应超越国界、民族、宗教、文化的制约</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以积极、务实的态度参与环境领域的国际合作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680" marR="176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联合国举行气候峰会</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应对气候变暖</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建立世界环保组织</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680" marR="176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52859968"/>
                  </a:ext>
                </a:extLst>
              </a:tr>
            </a:tbl>
          </a:graphicData>
        </a:graphic>
      </p:graphicFrame>
    </p:spTree>
    <p:extLst>
      <p:ext uri="{BB962C8B-B14F-4D97-AF65-F5344CB8AC3E}">
        <p14:creationId xmlns:p14="http://schemas.microsoft.com/office/powerpoint/2010/main" val="24380341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2376264"/>
          </a:xfrm>
          <a:prstGeom prst="rect">
            <a:avLst/>
          </a:prstGeom>
        </p:spPr>
      </p:pic>
      <p:sp>
        <p:nvSpPr>
          <p:cNvPr id="4" name="内容占位符 1"/>
          <p:cNvSpPr txBox="1">
            <a:spLocks/>
          </p:cNvSpPr>
          <p:nvPr/>
        </p:nvSpPr>
        <p:spPr bwMode="auto">
          <a:xfrm>
            <a:off x="360854" y="83671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持续发展的公平性原则不是均分责任</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tabLst>
                <a:tab pos="603123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可持续发展是一个由低级阶段向高级阶段推进的过程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由于世界各国、各地区所处的经济和社会发展阶段不同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可持续发展的目标及承担责任方面表现出明显的差异。因此可持续发展必须坚持共同但有区别的责任。</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睛.eps" descr="id:2147490504;FounderCES"/>
          <p:cNvPicPr/>
          <p:nvPr/>
        </p:nvPicPr>
        <p:blipFill>
          <a:blip r:embed="rId3"/>
          <a:stretch>
            <a:fillRect/>
          </a:stretch>
        </p:blipFill>
        <p:spPr>
          <a:xfrm>
            <a:off x="520464" y="908720"/>
            <a:ext cx="2046350" cy="478553"/>
          </a:xfrm>
          <a:prstGeom prst="rect">
            <a:avLst/>
          </a:prstGeom>
        </p:spPr>
      </p:pic>
    </p:spTree>
    <p:extLst>
      <p:ext uri="{BB962C8B-B14F-4D97-AF65-F5344CB8AC3E}">
        <p14:creationId xmlns:p14="http://schemas.microsoft.com/office/powerpoint/2010/main" val="26788390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2.eps" descr="id:2147488015;FounderCES"/>
          <p:cNvPicPr/>
          <p:nvPr/>
        </p:nvPicPr>
        <p:blipFill>
          <a:blip r:embed="rId2"/>
          <a:stretch>
            <a:fillRect/>
          </a:stretch>
        </p:blipFill>
        <p:spPr>
          <a:xfrm>
            <a:off x="360854" y="889580"/>
            <a:ext cx="1354455" cy="359410"/>
          </a:xfrm>
          <a:prstGeom prst="rect">
            <a:avLst/>
          </a:prstGeom>
        </p:spPr>
      </p:pic>
      <p:sp>
        <p:nvSpPr>
          <p:cNvPr id="5" name="内容占位符 1"/>
          <p:cNvSpPr>
            <a:spLocks noGrp="1"/>
          </p:cNvSpPr>
          <p:nvPr>
            <p:ph idx="1"/>
          </p:nvPr>
        </p:nvSpPr>
        <p:spPr>
          <a:xfrm>
            <a:off x="360854" y="746120"/>
            <a:ext cx="11485848" cy="1200329"/>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走</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可持续发展道路</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政府</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企业</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公众在可持续发展实施中的关系</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xb104.jpg" descr="id:2147493069;FounderCES"/>
          <p:cNvPicPr/>
          <p:nvPr/>
        </p:nvPicPr>
        <p:blipFill>
          <a:blip r:embed="rId3"/>
          <a:stretch>
            <a:fillRect/>
          </a:stretch>
        </p:blipFill>
        <p:spPr>
          <a:xfrm>
            <a:off x="4006974" y="1988840"/>
            <a:ext cx="4297816" cy="3888433"/>
          </a:xfrm>
          <a:prstGeom prst="rect">
            <a:avLst/>
          </a:prstGeom>
        </p:spPr>
      </p:pic>
    </p:spTree>
    <p:extLst>
      <p:ext uri="{BB962C8B-B14F-4D97-AF65-F5344CB8AC3E}">
        <p14:creationId xmlns:p14="http://schemas.microsoft.com/office/powerpoint/2010/main" val="3903910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实现可持续发展的三大途径</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）消除贫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困</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105.jpg" descr="id:2147493076;FounderCES"/>
          <p:cNvPicPr/>
          <p:nvPr/>
        </p:nvPicPr>
        <p:blipFill>
          <a:blip r:embed="rId2"/>
          <a:stretch>
            <a:fillRect/>
          </a:stretch>
        </p:blipFill>
        <p:spPr>
          <a:xfrm>
            <a:off x="2350790" y="1946449"/>
            <a:ext cx="6931779" cy="3240360"/>
          </a:xfrm>
          <a:prstGeom prst="rect">
            <a:avLst/>
          </a:prstGeom>
        </p:spPr>
      </p:pic>
    </p:spTree>
    <p:extLst>
      <p:ext uri="{BB962C8B-B14F-4D97-AF65-F5344CB8AC3E}">
        <p14:creationId xmlns:p14="http://schemas.microsoft.com/office/powerpoint/2010/main" val="18616850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1800200"/>
          </a:xfrm>
          <a:prstGeom prst="rect">
            <a:avLst/>
          </a:prstGeom>
        </p:spPr>
      </p:pic>
      <p:sp>
        <p:nvSpPr>
          <p:cNvPr id="4" name="内容占位符 1"/>
          <p:cNvSpPr txBox="1">
            <a:spLocks/>
          </p:cNvSpPr>
          <p:nvPr/>
        </p:nvSpPr>
        <p:spPr bwMode="auto">
          <a:xfrm>
            <a:off x="360854" y="8367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育扶贫即通过在农村普及教育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使农民有机会得到他们所要的教育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通过提高思想道德意识和掌握先进的科技文化知识来实现改造和保护自然的目的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同时以较高的质量生存。</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90759;FounderCES"/>
          <p:cNvPicPr/>
          <p:nvPr/>
        </p:nvPicPr>
        <p:blipFill>
          <a:blip r:embed="rId3"/>
          <a:stretch>
            <a:fillRect/>
          </a:stretch>
        </p:blipFill>
        <p:spPr>
          <a:xfrm>
            <a:off x="406574" y="1010328"/>
            <a:ext cx="1917928" cy="380473"/>
          </a:xfrm>
          <a:prstGeom prst="rect">
            <a:avLst/>
          </a:prstGeom>
        </p:spPr>
      </p:pic>
    </p:spTree>
    <p:extLst>
      <p:ext uri="{BB962C8B-B14F-4D97-AF65-F5344CB8AC3E}">
        <p14:creationId xmlns:p14="http://schemas.microsoft.com/office/powerpoint/2010/main" val="24662969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）发展绿色经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济</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106.jpg" descr="id:2147493090;FounderCES"/>
          <p:cNvPicPr/>
          <p:nvPr/>
        </p:nvPicPr>
        <p:blipFill>
          <a:blip r:embed="rId2"/>
          <a:stretch>
            <a:fillRect/>
          </a:stretch>
        </p:blipFill>
        <p:spPr>
          <a:xfrm>
            <a:off x="2494806" y="1467941"/>
            <a:ext cx="6768752" cy="3617243"/>
          </a:xfrm>
          <a:prstGeom prst="rect">
            <a:avLst/>
          </a:prstGeom>
        </p:spPr>
      </p:pic>
    </p:spTree>
    <p:extLst>
      <p:ext uri="{BB962C8B-B14F-4D97-AF65-F5344CB8AC3E}">
        <p14:creationId xmlns:p14="http://schemas.microsoft.com/office/powerpoint/2010/main" val="31300455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20459" y="836712"/>
            <a:ext cx="11511502" cy="5256584"/>
          </a:xfrm>
          <a:prstGeom prst="rect">
            <a:avLst/>
          </a:prstGeom>
        </p:spPr>
      </p:pic>
      <p:sp>
        <p:nvSpPr>
          <p:cNvPr id="4" name="内容占位符 1"/>
          <p:cNvSpPr txBox="1">
            <a:spLocks/>
          </p:cNvSpPr>
          <p:nvPr/>
        </p:nvSpPr>
        <p:spPr bwMode="auto">
          <a:xfrm>
            <a:off x="360854" y="83671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统经济与循环经济的比较</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睛.eps" descr="id:2147490504;FounderCES"/>
          <p:cNvPicPr/>
          <p:nvPr/>
        </p:nvPicPr>
        <p:blipFill>
          <a:blip r:embed="rId3"/>
          <a:stretch>
            <a:fillRect/>
          </a:stretch>
        </p:blipFill>
        <p:spPr>
          <a:xfrm>
            <a:off x="520464" y="908720"/>
            <a:ext cx="2046350" cy="478553"/>
          </a:xfrm>
          <a:prstGeom prst="rect">
            <a:avLst/>
          </a:prstGeom>
        </p:spPr>
      </p:pic>
      <p:sp>
        <p:nvSpPr>
          <p:cNvPr id="8" name="内容占位符 1"/>
          <p:cNvSpPr txBox="1">
            <a:spLocks/>
          </p:cNvSpPr>
          <p:nvPr/>
        </p:nvSpPr>
        <p:spPr bwMode="auto">
          <a:xfrm>
            <a:off x="360854" y="1474906"/>
            <a:ext cx="7534552"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传统经济是一种</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污染排放</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单向流动型经济</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其特征是高开采、低利用、高排放。</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循环经济按照自然生态系统的循环模式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将经济活动高效有序地组成一个</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资源利用</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绿色工业</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资源再生</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的封闭型物质和能量循环利用的反馈式流程</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实现经济生产的</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低消耗、高利用、低废弃</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最大限度地利用进入系统的物质和能量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提高资源利用率</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最大限度地减少污染物的排放</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提升经济运行的质量和效益</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将经济活动对自然环境的破坏减小到最低程度。其特征是低开采、高利用、低排放</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9" name="XB107.eps" descr="id:2147493104;FounderCES"/>
          <p:cNvPicPr/>
          <p:nvPr/>
        </p:nvPicPr>
        <p:blipFill>
          <a:blip r:embed="rId4"/>
          <a:stretch>
            <a:fillRect/>
          </a:stretch>
        </p:blipFill>
        <p:spPr>
          <a:xfrm>
            <a:off x="8039422" y="1772816"/>
            <a:ext cx="3650636" cy="3466715"/>
          </a:xfrm>
          <a:prstGeom prst="rect">
            <a:avLst/>
          </a:prstGeom>
        </p:spPr>
      </p:pic>
    </p:spTree>
    <p:extLst>
      <p:ext uri="{BB962C8B-B14F-4D97-AF65-F5344CB8AC3E}">
        <p14:creationId xmlns:p14="http://schemas.microsoft.com/office/powerpoint/2010/main" val="38584629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487</TotalTime>
  <Words>2848</Words>
  <Application>Microsoft Office PowerPoint</Application>
  <PresentationFormat>自定义</PresentationFormat>
  <Paragraphs>96</Paragraphs>
  <Slides>25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Calibri</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440</cp:revision>
  <dcterms:created xsi:type="dcterms:W3CDTF">2020-11-06T05:24:00Z</dcterms:created>
  <dcterms:modified xsi:type="dcterms:W3CDTF">2025-09-29T07:42:10Z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